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27" autoAdjust="0"/>
  </p:normalViewPr>
  <p:slideViewPr>
    <p:cSldViewPr snapToGrid="0">
      <p:cViewPr varScale="1">
        <p:scale>
          <a:sx n="91" d="100"/>
          <a:sy n="91" d="100"/>
        </p:scale>
        <p:origin x="84" y="5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1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3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0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8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2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3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8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7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68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E763F-6698-4C5F-9005-3C7A53977D77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460F-14B7-483B-80FA-6E46892E0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5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539345" y="210992"/>
            <a:ext cx="4959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Opportunity Zones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61652" y="734212"/>
            <a:ext cx="58173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Part of the new tax law signed on December 22, 2017, to encourage economic development and job creation in economically distressed areas.  </a:t>
            </a:r>
          </a:p>
          <a:p>
            <a:endParaRPr lang="en-US" dirty="0"/>
          </a:p>
          <a:p>
            <a:r>
              <a:rPr lang="en-US" dirty="0"/>
              <a:t>Opportunity Zones were chosen by states’ governors based on census data.  Clinton is one of 62 in the state of Iowa.  Below is Clinton’s Opp. Zone: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7066" y="210992"/>
            <a:ext cx="42328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Option 1:</a:t>
            </a:r>
            <a:r>
              <a:rPr lang="en-US" dirty="0"/>
              <a:t> Invest in Existing Fund</a:t>
            </a:r>
          </a:p>
          <a:p>
            <a:r>
              <a:rPr lang="en-US" b="1" dirty="0"/>
              <a:t>Option 2:</a:t>
            </a:r>
            <a:r>
              <a:rPr lang="en-US" dirty="0"/>
              <a:t> Create Your Own Fund</a:t>
            </a:r>
          </a:p>
          <a:p>
            <a:r>
              <a:rPr lang="en-US" b="1" dirty="0"/>
              <a:t>Option 3:</a:t>
            </a:r>
            <a:r>
              <a:rPr lang="en-US" dirty="0"/>
              <a:t> Start a Fund with Other Investors</a:t>
            </a:r>
          </a:p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15837" y="1300484"/>
            <a:ext cx="60333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A. Capital Provider(s)  Real estate investor(s) selling highly appreciated property and are interested in finding new projects to invest in.</a:t>
            </a:r>
          </a:p>
          <a:p>
            <a:pPr lvl="1"/>
            <a:endParaRPr lang="en-US" sz="1600" dirty="0"/>
          </a:p>
          <a:p>
            <a:r>
              <a:rPr lang="en-US" sz="1600" dirty="0"/>
              <a:t>Project:  Developer purchasing </a:t>
            </a:r>
            <a:r>
              <a:rPr lang="en-US" sz="1600" b="1" dirty="0"/>
              <a:t>single and multifamily properties </a:t>
            </a:r>
            <a:r>
              <a:rPr lang="en-US" sz="1600" dirty="0"/>
              <a:t>to renovate and rent within Clinton’s available Opportunity Zones and wants to bring in additional capital.</a:t>
            </a:r>
          </a:p>
          <a:p>
            <a:endParaRPr lang="en-US" sz="1600" dirty="0"/>
          </a:p>
          <a:p>
            <a:r>
              <a:rPr lang="en-US" sz="1600" dirty="0"/>
              <a:t>B.  Capital Provider(s) Successful business owner selling to employees taking over the business.  Has low basis in the business resulting in large gains.</a:t>
            </a:r>
          </a:p>
          <a:p>
            <a:pPr lvl="1"/>
            <a:endParaRPr lang="en-US" sz="1600" dirty="0"/>
          </a:p>
          <a:p>
            <a:r>
              <a:rPr lang="en-US" sz="1600" dirty="0"/>
              <a:t>Project:  Creation of a small business incubator inside of Clinton’s Opportunity Zones.  </a:t>
            </a:r>
            <a:r>
              <a:rPr lang="en-US" sz="1600" b="1" dirty="0"/>
              <a:t>New business </a:t>
            </a:r>
            <a:r>
              <a:rPr lang="en-US" sz="1600" dirty="0"/>
              <a:t>can be created inside of the Zone and support, services, and mentorship can be provided.</a:t>
            </a:r>
          </a:p>
          <a:p>
            <a:endParaRPr lang="en-US" sz="1600" dirty="0"/>
          </a:p>
          <a:p>
            <a:r>
              <a:rPr lang="en-US" sz="1600" dirty="0"/>
              <a:t>C. Capital Provider(s)  Individual(s) who have capital gains on their investment accounts and are looking to exit their current positions.</a:t>
            </a:r>
          </a:p>
          <a:p>
            <a:pPr lvl="1"/>
            <a:endParaRPr lang="en-US" sz="1600" dirty="0"/>
          </a:p>
          <a:p>
            <a:r>
              <a:rPr lang="en-US" sz="1600" dirty="0"/>
              <a:t>Project:  A developer looking to build a </a:t>
            </a:r>
            <a:r>
              <a:rPr lang="en-US" sz="1600" b="1" dirty="0"/>
              <a:t>hotel</a:t>
            </a:r>
            <a:r>
              <a:rPr lang="en-US" sz="1600" dirty="0"/>
              <a:t> in one of Clinton’s Opportunity Zones and needs to raise capital.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7DCFBC-DB30-4FE1-A9C9-8C967CEF3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0698" y="2834640"/>
            <a:ext cx="5848347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6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3236" y="363279"/>
            <a:ext cx="56803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Deferral of the gain up to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Potential exclusion of the original gain of up to 15%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potential exclusion of 100% of the future gain recognized on the sale of the qualified investment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6331527" y="363279"/>
            <a:ext cx="586047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Individual sells stock on 8/01/2018 for $250,000. </a:t>
            </a:r>
          </a:p>
          <a:p>
            <a:endParaRPr lang="en-US" dirty="0"/>
          </a:p>
          <a:p>
            <a:r>
              <a:rPr lang="en-US" dirty="0"/>
              <a:t>They had purchased for $150,000, realizing a $100,000 gain.</a:t>
            </a:r>
          </a:p>
          <a:p>
            <a:endParaRPr lang="en-US" dirty="0"/>
          </a:p>
          <a:p>
            <a:r>
              <a:rPr lang="en-US" dirty="0"/>
              <a:t>Within 180 days of sale, he invests that </a:t>
            </a:r>
            <a:r>
              <a:rPr lang="en-US" dirty="0">
                <a:solidFill>
                  <a:srgbClr val="0000FF"/>
                </a:solidFill>
              </a:rPr>
              <a:t>$100,000 gain </a:t>
            </a:r>
            <a:r>
              <a:rPr lang="en-US" dirty="0"/>
              <a:t>in a Qualified Opportunity Fund.  </a:t>
            </a:r>
          </a:p>
          <a:p>
            <a:endParaRPr lang="en-US" b="1" dirty="0"/>
          </a:p>
          <a:p>
            <a:r>
              <a:rPr lang="en-US" b="1" dirty="0"/>
              <a:t>Benefit #1</a:t>
            </a:r>
            <a:r>
              <a:rPr lang="en-US" dirty="0"/>
              <a:t>:  They can elect </a:t>
            </a:r>
            <a:r>
              <a:rPr lang="en-US" dirty="0">
                <a:solidFill>
                  <a:srgbClr val="0000FF"/>
                </a:solidFill>
              </a:rPr>
              <a:t>deferral of taxation up to 2026</a:t>
            </a:r>
            <a:r>
              <a:rPr lang="en-US" dirty="0"/>
              <a:t>.  </a:t>
            </a:r>
          </a:p>
          <a:p>
            <a:endParaRPr lang="en-US" b="1" dirty="0"/>
          </a:p>
          <a:p>
            <a:r>
              <a:rPr lang="en-US" b="1" dirty="0"/>
              <a:t>Benefit #2:  </a:t>
            </a:r>
            <a:r>
              <a:rPr lang="en-US" dirty="0"/>
              <a:t>If new investment is held: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dirty="0"/>
              <a:t>, exclude </a:t>
            </a:r>
            <a:r>
              <a:rPr lang="en-US" dirty="0">
                <a:solidFill>
                  <a:srgbClr val="0000FF"/>
                </a:solidFill>
              </a:rPr>
              <a:t>10% of the rolled-over gain</a:t>
            </a:r>
            <a:r>
              <a:rPr lang="en-US" dirty="0"/>
              <a:t>,  taxed on $90,000  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0000FF"/>
                </a:solidFill>
              </a:rPr>
              <a:t>7 year</a:t>
            </a:r>
            <a:r>
              <a:rPr lang="en-US" dirty="0"/>
              <a:t>s, exclude </a:t>
            </a:r>
            <a:r>
              <a:rPr lang="en-US" dirty="0">
                <a:solidFill>
                  <a:srgbClr val="0000FF"/>
                </a:solidFill>
              </a:rPr>
              <a:t>15% of rolled-over </a:t>
            </a:r>
            <a:r>
              <a:rPr lang="en-US" dirty="0"/>
              <a:t>gain, taxed on $85,000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en-US" b="1" dirty="0"/>
              <a:t>Benefit #3: </a:t>
            </a:r>
            <a:r>
              <a:rPr lang="en-US" dirty="0"/>
              <a:t>Hold investment for </a:t>
            </a:r>
            <a:r>
              <a:rPr lang="en-US" dirty="0">
                <a:solidFill>
                  <a:srgbClr val="0000FF"/>
                </a:solidFill>
              </a:rPr>
              <a:t>10 years</a:t>
            </a:r>
            <a:r>
              <a:rPr lang="en-US" dirty="0"/>
              <a:t>, investment grows in value to $149,000 then; since new investment is held 10 years, they get a stepped-up basis in the new investment equal to 100% of its FMV.  So instead of having a $100,000 basis, they now have a basis of $149,000.  If they </a:t>
            </a:r>
            <a:r>
              <a:rPr lang="en-US" dirty="0">
                <a:solidFill>
                  <a:srgbClr val="0000FF"/>
                </a:solidFill>
              </a:rPr>
              <a:t>sell that day, there are no Federal tax.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63235" y="1914758"/>
            <a:ext cx="56803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Who can benefit?:  </a:t>
            </a:r>
            <a:r>
              <a:rPr lang="en-US" dirty="0">
                <a:solidFill>
                  <a:srgbClr val="0000FF"/>
                </a:solidFill>
              </a:rPr>
              <a:t>Individuals, C corporations, S Corporations, partnerships, trusts, estates.  Even the owner of a flow though entity will have the option to defer, if the entity chooses not to defer at the business level.</a:t>
            </a:r>
          </a:p>
          <a:p>
            <a:endParaRPr lang="en-US" dirty="0"/>
          </a:p>
          <a:p>
            <a:r>
              <a:rPr lang="en-US" dirty="0"/>
              <a:t>What gain can be deferred?: </a:t>
            </a:r>
            <a:r>
              <a:rPr lang="en-US" dirty="0">
                <a:solidFill>
                  <a:srgbClr val="0000FF"/>
                </a:solidFill>
              </a:rPr>
              <a:t>must be capital gain arising after 12/22/2017 and prior to 01/01/2027 </a:t>
            </a:r>
          </a:p>
          <a:p>
            <a:endParaRPr lang="en-US" dirty="0"/>
          </a:p>
          <a:p>
            <a:r>
              <a:rPr lang="en-US" dirty="0"/>
              <a:t>No sales of inventory or gain subject to depreciation recapture.</a:t>
            </a:r>
          </a:p>
          <a:p>
            <a:endParaRPr lang="en-US" dirty="0"/>
          </a:p>
          <a:p>
            <a:r>
              <a:rPr lang="en-US" dirty="0"/>
              <a:t>Sale cannot be to a related party.  The corporate rule of 50% or more changes to 20% or more.</a:t>
            </a:r>
          </a:p>
          <a:p>
            <a:endParaRPr lang="en-US" dirty="0"/>
          </a:p>
          <a:p>
            <a:r>
              <a:rPr lang="en-US" dirty="0"/>
              <a:t>Any investment in excess of your gain is not eligible for the tax benefits.</a:t>
            </a:r>
          </a:p>
        </p:txBody>
      </p:sp>
    </p:spTree>
    <p:extLst>
      <p:ext uri="{BB962C8B-B14F-4D97-AF65-F5344CB8AC3E}">
        <p14:creationId xmlns:p14="http://schemas.microsoft.com/office/powerpoint/2010/main" val="2354012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4440</TotalTime>
  <Words>560</Words>
  <Application>Microsoft Office PowerPoint</Application>
  <PresentationFormat>Widescreen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Brooke</dc:creator>
  <cp:lastModifiedBy>Matt Brooke</cp:lastModifiedBy>
  <cp:revision>9</cp:revision>
  <cp:lastPrinted>2019-01-25T13:43:40Z</cp:lastPrinted>
  <dcterms:created xsi:type="dcterms:W3CDTF">2018-11-21T14:15:57Z</dcterms:created>
  <dcterms:modified xsi:type="dcterms:W3CDTF">2019-02-26T17:04:30Z</dcterms:modified>
</cp:coreProperties>
</file>